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5"/>
  </p:notesMasterIdLst>
  <p:handoutMasterIdLst>
    <p:handoutMasterId r:id="rId26"/>
  </p:handoutMasterIdLst>
  <p:sldIdLst>
    <p:sldId id="311" r:id="rId2"/>
    <p:sldId id="505" r:id="rId3"/>
    <p:sldId id="506" r:id="rId4"/>
    <p:sldId id="507" r:id="rId5"/>
    <p:sldId id="509" r:id="rId6"/>
    <p:sldId id="510" r:id="rId7"/>
    <p:sldId id="511" r:id="rId8"/>
    <p:sldId id="512" r:id="rId9"/>
    <p:sldId id="513" r:id="rId10"/>
    <p:sldId id="527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514E"/>
    <a:srgbClr val="1E4B87"/>
    <a:srgbClr val="C0504D"/>
    <a:srgbClr val="FF8200"/>
    <a:srgbClr val="BF5700"/>
    <a:srgbClr val="1D1A36"/>
    <a:srgbClr val="262626"/>
    <a:srgbClr val="1B306B"/>
    <a:srgbClr val="FFCC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8" autoAdjust="0"/>
    <p:restoredTop sz="78039" autoAdjust="0"/>
  </p:normalViewPr>
  <p:slideViewPr>
    <p:cSldViewPr>
      <p:cViewPr varScale="1">
        <p:scale>
          <a:sx n="97" d="100"/>
          <a:sy n="97" d="100"/>
        </p:scale>
        <p:origin x="16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students.</a:t>
            </a:r>
          </a:p>
          <a:p>
            <a:endParaRPr lang="en-US" dirty="0" smtClean="0"/>
          </a:p>
          <a:p>
            <a:r>
              <a:rPr lang="en-US" dirty="0" smtClean="0"/>
              <a:t>This week we will</a:t>
            </a:r>
            <a:r>
              <a:rPr lang="en-US" baseline="0" dirty="0" smtClean="0"/>
              <a:t> learn to build and deploy websites. Before we dive in to coding, we’re going to have a quick overview of some of the technologies we’ll be learning over the next few days and weeks.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Start with a question: What is the Web? (don’t wait for answers, just go to next slide)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Being a markdown language, HTML doesn’t use variables or loops or functions</a:t>
            </a:r>
            <a:r>
              <a:rPr lang="en-US" baseline="0" dirty="0" smtClean="0"/>
              <a:t> or have any kind of programming logic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Instead we use HTML tags to declare what should be rendered to the page in the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5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HTML</a:t>
            </a:r>
            <a:r>
              <a:rPr lang="en-US" baseline="0" dirty="0" smtClean="0"/>
              <a:t> tags are written using angle brackets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*Most* HTML elements follow the format of: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Opening tag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Content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Closing </a:t>
            </a:r>
            <a:r>
              <a:rPr lang="en-US" baseline="0" dirty="0" smtClean="0"/>
              <a:t>tag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1" indent="-171450">
              <a:buFont typeface="Arial" charset="0"/>
              <a:buChar char="•"/>
            </a:pPr>
            <a:r>
              <a:rPr lang="en-US" baseline="0" dirty="0" smtClean="0"/>
              <a:t>Can students guess what this tag might be used for?</a:t>
            </a:r>
          </a:p>
          <a:p>
            <a:pPr marL="628650" lvl="2" indent="-171450">
              <a:buFont typeface="Arial" charset="0"/>
              <a:buChar char="•"/>
            </a:pPr>
            <a:r>
              <a:rPr lang="en-US" baseline="0" dirty="0" smtClean="0"/>
              <a:t>It’s a heading tag. They come in 6 numbered sizes (h1-h6), with h1 having the largest text and being the most important</a:t>
            </a:r>
          </a:p>
          <a:p>
            <a:pPr marL="628650" lvl="2" indent="-171450">
              <a:buFont typeface="Arial" charset="0"/>
              <a:buChar char="•"/>
            </a:pPr>
            <a:r>
              <a:rPr lang="en-US" baseline="0" dirty="0" smtClean="0"/>
              <a:t>Heading elements can help describe and section off our content.</a:t>
            </a:r>
          </a:p>
          <a:p>
            <a:pPr marL="628650" lvl="2" indent="-171450">
              <a:buFont typeface="Arial" charset="0"/>
              <a:buChar char="•"/>
            </a:pPr>
            <a:r>
              <a:rPr lang="en-US" baseline="0" dirty="0" smtClean="0"/>
              <a:t>Search engines may look at heading tags to try to understand what a web page is about.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61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</a:t>
            </a:r>
            <a:r>
              <a:rPr lang="en-US" baseline="0" dirty="0" smtClean="0"/>
              <a:t> HTML tags have attributes they are commonly paired with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 attribute acts as a modifier for an HTML element. They either modify an element’s default behavior, or they can provide functionality to certain elements which are unable to otherwise function without them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Q: What does this tag look like it’s doing</a:t>
            </a:r>
            <a:r>
              <a:rPr lang="en-US" baseline="0" dirty="0" smtClean="0"/>
              <a:t>?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this example, we have an anchor tag, which when rendered to the page creates a hyperlink. The “</a:t>
            </a:r>
            <a:r>
              <a:rPr lang="en-US" baseline="0" dirty="0" err="1" smtClean="0"/>
              <a:t>href</a:t>
            </a:r>
            <a:r>
              <a:rPr lang="en-US" baseline="0" dirty="0" smtClean="0"/>
              <a:t>” attribute describes the URL that the user should be brought to after clicking the rendered link.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1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While most elements have an opening and closing tag, a</a:t>
            </a:r>
            <a:r>
              <a:rPr lang="en-US" baseline="0" dirty="0" smtClean="0"/>
              <a:t> few are self closing. These are known as void elements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Q: Can you guess what this element is?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An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 tag creates an image element, and the </a:t>
            </a:r>
            <a:r>
              <a:rPr lang="en-US" baseline="0" dirty="0" err="1" smtClean="0"/>
              <a:t>src</a:t>
            </a:r>
            <a:r>
              <a:rPr lang="en-US" baseline="0" dirty="0" smtClean="0"/>
              <a:t> attribute describes the path or URL of the image to display.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don’t pass any content into an </a:t>
            </a:r>
            <a:r>
              <a:rPr lang="en-US" baseline="0" dirty="0" err="1" smtClean="0"/>
              <a:t>img</a:t>
            </a:r>
            <a:r>
              <a:rPr lang="en-US" baseline="0" dirty="0" smtClean="0"/>
              <a:t> tag, and it doesn’t need a closing tag.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1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1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9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selector is how we “select” which elements need to be affected</a:t>
            </a:r>
            <a:r>
              <a:rPr lang="en-US" baseline="0" dirty="0" smtClean="0"/>
              <a:t> by the CSS declaration. 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One type of selector is the element tag name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Ask students what they think this code might do?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It will give every rendered link on the page a yellow background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/>
          </a:p>
          <a:p>
            <a:pPr marL="171450" lvl="1" indent="-171450">
              <a:buFont typeface="Arial" charset="0"/>
              <a:buChar char="•"/>
            </a:pPr>
            <a:r>
              <a:rPr lang="en-US" baseline="0" dirty="0" smtClean="0"/>
              <a:t>Assure students we’ll cover this in depth tomorrow, so no need to memorize this now or take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2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2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have a lot of ground to cover, but students will be capable frontend developers in a few weeks.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3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web is a series of tubes, and they’re full of cats!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5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dirty="0" smtClean="0"/>
              <a:t>To visualize cats!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37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And to visualize other things too, I suppose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order to provide</a:t>
            </a:r>
            <a:r>
              <a:rPr lang="en-US" baseline="0" dirty="0" smtClean="0"/>
              <a:t> some context as to why we’re learning web development now, show students some of the visualizations that can be created using D3 and other JavaScript charting and mapping libraries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“This opens up whole new possibilities for the types of visualizations we can create with our data.”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Spend a few minutes going through</a:t>
            </a:r>
            <a:r>
              <a:rPr lang="en-US" baseline="0" dirty="0" smtClean="0"/>
              <a:t> the D3 gallery as a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how do these cats get in</a:t>
            </a:r>
            <a:r>
              <a:rPr lang="en-US" baseline="0" dirty="0" smtClean="0"/>
              <a:t> to these tubes?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“Web developers build them into</a:t>
            </a:r>
            <a:r>
              <a:rPr lang="en-US" baseline="0" dirty="0" smtClean="0"/>
              <a:t> web pages.”</a:t>
            </a:r>
          </a:p>
          <a:p>
            <a:endParaRPr lang="en-US" dirty="0" smtClean="0"/>
          </a:p>
          <a:p>
            <a:r>
              <a:rPr lang="en-US" dirty="0" smtClean="0"/>
              <a:t>The Web isn’t really a series of tubes, though.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a </a:t>
            </a:r>
            <a:r>
              <a:rPr lang="en-US" dirty="0" smtClean="0"/>
              <a:t>system of computers that</a:t>
            </a:r>
            <a:r>
              <a:rPr lang="en-US" baseline="0" dirty="0" smtClean="0"/>
              <a:t> support special types of documents (web pages). Those computers </a:t>
            </a:r>
            <a:r>
              <a:rPr lang="en-US" baseline="0" dirty="0" smtClean="0"/>
              <a:t>allow </a:t>
            </a:r>
            <a:r>
              <a:rPr lang="en-US" baseline="0" dirty="0" smtClean="0"/>
              <a:t>other people on the internet to access these documents.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request these pages from other people, or create and host your own.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smtClean="0"/>
              <a:t>already know </a:t>
            </a:r>
            <a:r>
              <a:rPr lang="en-US" baseline="0" dirty="0" smtClean="0"/>
              <a:t>how to request web pages (we use our browser!).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want to know how to do the second </a:t>
            </a:r>
            <a:r>
              <a:rPr lang="en-US" baseline="0" dirty="0" smtClean="0"/>
              <a:t>- host </a:t>
            </a:r>
            <a:r>
              <a:rPr lang="en-US" baseline="0" dirty="0" smtClean="0"/>
              <a:t>our own web </a:t>
            </a:r>
            <a:r>
              <a:rPr lang="en-US" baseline="0" dirty="0" smtClean="0"/>
              <a:t>pages.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Importantly,</a:t>
            </a:r>
            <a:r>
              <a:rPr lang="en-US" baseline="0" dirty="0" smtClean="0"/>
              <a:t> we can use the web to share insights into data with our users.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Interactive and dynamic charting is very powerful, and can help you do additional analysis on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see an example analysis on the Facebook IPO</a:t>
            </a:r>
          </a:p>
          <a:p>
            <a:endParaRPr lang="en-US" baseline="0" dirty="0" smtClean="0"/>
          </a:p>
          <a:p>
            <a:r>
              <a:rPr lang="en-US" baseline="0" dirty="0" smtClean="0"/>
              <a:t>	http://</a:t>
            </a:r>
            <a:r>
              <a:rPr lang="en-US" baseline="0" dirty="0" err="1" smtClean="0"/>
              <a:t>www.nytimes.com</a:t>
            </a:r>
            <a:r>
              <a:rPr lang="en-US" baseline="0" dirty="0" smtClean="0"/>
              <a:t>/interactive/2012/05/17/business/</a:t>
            </a:r>
            <a:r>
              <a:rPr lang="en-US" baseline="0" dirty="0" err="1" smtClean="0"/>
              <a:t>dealbook</a:t>
            </a:r>
            <a:r>
              <a:rPr lang="en-US" baseline="0" dirty="0" smtClean="0"/>
              <a:t>/how-the-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-offering-</a:t>
            </a:r>
            <a:r>
              <a:rPr lang="en-US" baseline="0" dirty="0" err="1" smtClean="0"/>
              <a:t>compares.html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0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0" indent="0">
              <a:buFont typeface="Arial" charset="0"/>
              <a:buNone/>
            </a:pPr>
            <a:r>
              <a:rPr lang="en-US" baseline="0" dirty="0" smtClean="0"/>
              <a:t>“To </a:t>
            </a:r>
            <a:r>
              <a:rPr lang="en-US" baseline="0" dirty="0" smtClean="0"/>
              <a:t>know how to build and host these web pages ourselves, we have to understand a few things</a:t>
            </a:r>
            <a:r>
              <a:rPr lang="en-US" baseline="0" dirty="0" smtClean="0"/>
              <a:t>.”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Have students look up and discuss some front-end web technologies with partners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After 2 or 3 minutes, have students offer up some of their answers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Students may offer up more specific answers than we may be looking for, e.g. the Bootstrap CSS framework or the Angular JavaScript Framework or similar.</a:t>
            </a:r>
            <a:r>
              <a:rPr lang="en-US" baseline="0" dirty="0"/>
              <a:t> </a:t>
            </a:r>
            <a:r>
              <a:rPr lang="en-US" baseline="0" dirty="0" smtClean="0"/>
              <a:t>Anything used to build websites on the front end is a correct answer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Explain that </a:t>
            </a:r>
            <a:r>
              <a:rPr lang="en-US" dirty="0" smtClean="0"/>
              <a:t>while there are a</a:t>
            </a:r>
            <a:r>
              <a:rPr lang="en-US" baseline="0" dirty="0" smtClean="0"/>
              <a:t> number of front-end web frameworks and libraries, at the end of they day, we’re using HTML, CSS, and JavaScript to build websites. These </a:t>
            </a:r>
            <a:r>
              <a:rPr lang="en-US" baseline="0" dirty="0" smtClean="0"/>
              <a:t>technologies are the </a:t>
            </a:r>
            <a:r>
              <a:rPr lang="en-US" baseline="0" dirty="0" smtClean="0"/>
              <a:t>three </a:t>
            </a:r>
            <a:r>
              <a:rPr lang="en-US" baseline="0" dirty="0" smtClean="0"/>
              <a:t>pillars of the front </a:t>
            </a:r>
            <a:r>
              <a:rPr lang="en-US" baseline="0" dirty="0" smtClean="0"/>
              <a:t>end </a:t>
            </a:r>
            <a:r>
              <a:rPr lang="en-US" baseline="0" dirty="0" smtClean="0"/>
              <a:t>web.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HTML is the important one for today, but we’re going to </a:t>
            </a:r>
            <a:r>
              <a:rPr lang="en-US" baseline="0" dirty="0" smtClean="0"/>
              <a:t>do a </a:t>
            </a:r>
            <a:r>
              <a:rPr lang="en-US" baseline="0" dirty="0" smtClean="0"/>
              <a:t>high level overview of CSS and </a:t>
            </a:r>
            <a:r>
              <a:rPr lang="en-US" baseline="0" dirty="0" smtClean="0"/>
              <a:t>JavaScript as well.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 what is HTML?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9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1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Being a markdown language, HTML doesn’t use variables or loops or functions</a:t>
            </a:r>
            <a:r>
              <a:rPr lang="en-US" baseline="0" dirty="0" smtClean="0"/>
              <a:t> or have any kind of programming logic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Instead we use HTML tags to declare what should be rendered to the page in the browser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 are a lot of different elements!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7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github.com/d3/d3/wiki/Galler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&lt;html&gt; - Starting Fresh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 smtClean="0"/>
              <a:t>Unit 12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9510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62281" y="914400"/>
            <a:ext cx="83375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altLang="en" sz="2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en" sz="2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rendered by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browser as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visible parts of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web page.</a:t>
            </a:r>
            <a:b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54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HTML Syntax (Basic)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3418" y="3203236"/>
            <a:ext cx="1371600" cy="707886"/>
          </a:xfrm>
          <a:prstGeom prst="rect">
            <a:avLst/>
          </a:prstGeom>
          <a:solidFill>
            <a:srgbClr val="C3514E"/>
          </a:solidFill>
        </p:spPr>
        <p:txBody>
          <a:bodyPr wrap="square" numCol="1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&lt;h1&gt;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5018" y="3200400"/>
            <a:ext cx="2988582" cy="707886"/>
          </a:xfrm>
          <a:prstGeom prst="rect">
            <a:avLst/>
          </a:prstGeom>
          <a:solidFill>
            <a:schemeClr val="bg2"/>
          </a:solidFill>
        </p:spPr>
        <p:txBody>
          <a:bodyPr wrap="square" numCol="1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Welcome!!!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3200400"/>
            <a:ext cx="1676400" cy="707886"/>
          </a:xfrm>
          <a:prstGeom prst="rect">
            <a:avLst/>
          </a:prstGeom>
          <a:solidFill>
            <a:srgbClr val="C3514E"/>
          </a:solidFill>
        </p:spPr>
        <p:txBody>
          <a:bodyPr wrap="square" numCol="1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&lt;/h1&gt;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2538" y="4725918"/>
            <a:ext cx="1733360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Opening Tag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6027" y="4725918"/>
            <a:ext cx="1633973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Closing Tag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7092" y="1671481"/>
            <a:ext cx="1225015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</a:p>
        </p:txBody>
      </p:sp>
      <p:cxnSp>
        <p:nvCxnSpPr>
          <p:cNvPr id="13" name="Straight Arrow Connector 12"/>
          <p:cNvCxnSpPr>
            <a:stCxn id="10" idx="0"/>
            <a:endCxn id="5" idx="2"/>
          </p:cNvCxnSpPr>
          <p:nvPr/>
        </p:nvCxnSpPr>
        <p:spPr>
          <a:xfrm flipV="1">
            <a:off x="2269218" y="39111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81800" y="3893991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22833" y="2211318"/>
            <a:ext cx="0" cy="98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081"/>
            <a:ext cx="68580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HTML Syntax (with Attribute)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" y="1326000"/>
            <a:ext cx="9251749" cy="46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Tricky Tags (Self-Closing)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3" y="1439590"/>
            <a:ext cx="790719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63084"/>
            <a:ext cx="2943994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5016365"/>
            <a:ext cx="9155741" cy="13844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216963"/>
            <a:ext cx="8970158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describes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and where elements should appear on the page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things such as color, placement, fonts, sizes, and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68613"/>
            <a:ext cx="3621479" cy="34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91440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" altLang="en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Stands for “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ascading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tyle 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heets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”.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685800" indent="-457200">
              <a:spcBef>
                <a:spcPts val="0"/>
              </a:spcBef>
            </a:pPr>
            <a:endParaRPr lang="en-US" dirty="0"/>
          </a:p>
          <a:p>
            <a:pPr marL="685800" indent="-457200">
              <a:spcBef>
                <a:spcPts val="0"/>
              </a:spcBef>
            </a:pP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Responsible for a web page’s </a:t>
            </a:r>
            <a:r>
              <a:rPr lang="en-US" altLang="en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presentation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altLang="en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Describes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HTML element should appear on the screen. This can be anything from how/where an element is positioned to its size, color, and much more.</a:t>
            </a:r>
            <a:b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is what makes web pages look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good.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rules are made up of selectors and declarations.</a:t>
            </a:r>
          </a:p>
        </p:txBody>
      </p:sp>
    </p:spTree>
    <p:extLst>
      <p:ext uri="{BB962C8B-B14F-4D97-AF65-F5344CB8AC3E}">
        <p14:creationId xmlns:p14="http://schemas.microsoft.com/office/powerpoint/2010/main" val="6701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2993" y="1066800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adding style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declarations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a selector matches any HTML elements,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browser will apply the defined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elements.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276600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4" y="1082092"/>
            <a:ext cx="2943994" cy="3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28" y="1637200"/>
            <a:ext cx="4296660" cy="30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5203711"/>
            <a:ext cx="9155741" cy="11970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" y="5518773"/>
            <a:ext cx="8970158" cy="7078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avaScript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used to handle programming logic and give websites interactivity. 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1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83820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scripting language created for the front-end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web. It’s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esponsible 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a web page’s </a:t>
            </a:r>
            <a:r>
              <a:rPr lang="en-US" altLang="en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behavior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b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altLang="en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Used to add</a:t>
            </a:r>
            <a: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remove, or alter HTML elements and their CSS in a web page dynamically. </a:t>
            </a:r>
            <a:br>
              <a:rPr lang="en-US" altLang="en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altLang="en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Handles events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such as clicks,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key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presses, form submissions,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more.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Can be used to perform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 requests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from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browser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19600"/>
            <a:ext cx="4648200" cy="18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3600" dirty="0" smtClean="0"/>
              <a:t>Over The Next Few Weeks</a:t>
            </a:r>
            <a:r>
              <a:rPr lang="is-I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7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Web?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1900"/>
            <a:ext cx="5715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All the Technologies!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479461"/>
            <a:ext cx="6019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HTML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CSS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Bootstrap CSS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JavaScript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JavaScript Charting Libraries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And more</a:t>
            </a:r>
            <a:r>
              <a:rPr lang="mr-IN" sz="2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805048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We Will Cover: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956241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sz="3600" dirty="0" smtClean="0"/>
              <a:t>Why Do We Need All This?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20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To Visualize Cats!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5626100" cy="51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934200" cy="653854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Visualizations (e.g. D3)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4394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14400"/>
            <a:ext cx="7239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charset="0"/>
                <a:ea typeface="Arial" charset="0"/>
                <a:cs typeface="Arial" charset="0"/>
              </a:rPr>
              <a:t>We’ll be able to use HTML, CSS, and JavaScript to create some </a:t>
            </a:r>
            <a:r>
              <a:rPr lang="en-US" sz="2300" b="1" dirty="0" smtClean="0">
                <a:latin typeface="Arial" charset="0"/>
                <a:ea typeface="Arial" charset="0"/>
                <a:cs typeface="Arial" charset="0"/>
              </a:rPr>
              <a:t>VERY</a:t>
            </a:r>
            <a:r>
              <a:rPr lang="en-US" sz="2300" dirty="0" smtClean="0">
                <a:latin typeface="Arial" charset="0"/>
                <a:ea typeface="Arial" charset="0"/>
                <a:cs typeface="Arial" charset="0"/>
              </a:rPr>
              <a:t> impressive interactive visualizations with big data. </a:t>
            </a:r>
            <a:r>
              <a:rPr lang="en-US" sz="2300" dirty="0" smtClean="0">
                <a:latin typeface="Arial" charset="0"/>
                <a:ea typeface="Arial" charset="0"/>
                <a:cs typeface="Arial" charset="0"/>
                <a:hlinkClick r:id="rId4"/>
              </a:rPr>
              <a:t>View Gallery</a:t>
            </a:r>
            <a:endParaRPr lang="en-US" sz="23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Web?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43200"/>
            <a:ext cx="7444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But how do these tubes get filled with cats?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28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Web?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3826" y="735945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Web </a:t>
            </a:r>
            <a:r>
              <a:rPr lang="en-US" sz="2800" dirty="0" smtClean="0"/>
              <a:t>developers build them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in </a:t>
            </a:r>
            <a:r>
              <a:rPr lang="en-US" sz="2800" dirty="0" smtClean="0"/>
              <a:t>to a special type of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document </a:t>
            </a:r>
            <a:r>
              <a:rPr lang="en-US" sz="2800" dirty="0" smtClean="0"/>
              <a:t>- </a:t>
            </a:r>
            <a:r>
              <a:rPr lang="en-US" sz="2800" i="1" dirty="0" smtClean="0"/>
              <a:t>a web page</a:t>
            </a:r>
            <a:r>
              <a:rPr lang="en-US" sz="2800" dirty="0" smtClean="0"/>
              <a:t>. 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These web pages are then </a:t>
            </a:r>
            <a:br>
              <a:rPr lang="en-US" sz="2800" dirty="0" smtClean="0"/>
            </a:br>
            <a:r>
              <a:rPr lang="en-US" sz="2800" dirty="0" smtClean="0"/>
              <a:t>accessible to other </a:t>
            </a:r>
            <a:br>
              <a:rPr lang="en-US" sz="2800" dirty="0" smtClean="0"/>
            </a:br>
            <a:r>
              <a:rPr lang="en-US" sz="2800" dirty="0" smtClean="0"/>
              <a:t>people on the Internet.</a:t>
            </a:r>
          </a:p>
          <a:p>
            <a:pPr lvl="4"/>
            <a:r>
              <a:rPr lang="en-US" sz="2800" dirty="0"/>
              <a:t/>
            </a:r>
            <a:br>
              <a:rPr lang="en-US" sz="2800" dirty="0"/>
            </a:br>
            <a:r>
              <a:rPr lang="en-US" dirty="0" smtClean="0"/>
              <a:t>(Believe it or not, you</a:t>
            </a:r>
            <a:br>
              <a:rPr lang="en-US" dirty="0" smtClean="0"/>
            </a:br>
            <a:r>
              <a:rPr lang="en-US" dirty="0" smtClean="0"/>
              <a:t>can</a:t>
            </a:r>
            <a:r>
              <a:rPr lang="en-US" dirty="0" smtClean="0"/>
              <a:t> </a:t>
            </a:r>
            <a:r>
              <a:rPr lang="en-US" dirty="0" smtClean="0"/>
              <a:t>even build web </a:t>
            </a:r>
            <a:br>
              <a:rPr lang="en-US" dirty="0" smtClean="0"/>
            </a:br>
            <a:r>
              <a:rPr lang="en-US" dirty="0" smtClean="0"/>
              <a:t>pages with things other </a:t>
            </a:r>
          </a:p>
          <a:p>
            <a:pPr lvl="4"/>
            <a:r>
              <a:rPr lang="en-US" dirty="0" smtClean="0"/>
              <a:t>than cats on them.)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4164968"/>
            <a:ext cx="3698093" cy="2080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6" y="1027665"/>
            <a:ext cx="2462880" cy="24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Web?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14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analysts </a:t>
            </a:r>
            <a:r>
              <a:rPr lang="en-US" sz="2800" dirty="0" smtClean="0"/>
              <a:t>can use the web to </a:t>
            </a:r>
            <a:r>
              <a:rPr lang="en-US" sz="2800" b="1" dirty="0" smtClean="0"/>
              <a:t>tell stories with data</a:t>
            </a:r>
            <a:r>
              <a:rPr lang="en-US" sz="2800" dirty="0" smtClean="0"/>
              <a:t>, and reach millions of people.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6248400" cy="44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The Web - Discuss</a:t>
            </a:r>
            <a:endParaRPr lang="en-U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316575"/>
            <a:ext cx="2667000" cy="20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196850" y="838200"/>
            <a:ext cx="8642350" cy="555993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altLang="en" sz="3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Discuss </a:t>
            </a:r>
            <a:r>
              <a:rPr lang="en-US" altLang="en" sz="3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partners!</a:t>
            </a: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altLang="en" sz="3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sz="3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are some technologies used in front-end web development?</a:t>
            </a: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sz="3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can you tell us about each technology, i.e. what is its role in </a:t>
            </a:r>
            <a:br>
              <a:rPr lang="en-US" altLang="en" sz="3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altLang="en" sz="3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website?</a:t>
            </a:r>
            <a:endParaRPr lang="en" altLang="en" sz="3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0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467600" cy="653854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The Core Three Front-End </a:t>
            </a:r>
            <a:r>
              <a:rPr lang="en-US" smtClean="0"/>
              <a:t>Web Technologies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82000" cy="486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&lt;title&gt; Intro to HTML &lt;/title&gt;</a:t>
            </a:r>
          </a:p>
        </p:txBody>
      </p:sp>
      <p:pic>
        <p:nvPicPr>
          <p:cNvPr id="7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897972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5203711"/>
            <a:ext cx="9155741" cy="11970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website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content of a web page.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989110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0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827392"/>
            <a:ext cx="83375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600" dirty="0" smtClean="0"/>
              <a:t>Stands </a:t>
            </a:r>
            <a:r>
              <a:rPr lang="en-US" sz="2600" dirty="0" smtClean="0"/>
              <a:t>for “</a:t>
            </a:r>
            <a:r>
              <a:rPr lang="en-US" sz="2600" b="1" u="sng" dirty="0" smtClean="0"/>
              <a:t>H</a:t>
            </a:r>
            <a:r>
              <a:rPr lang="en-US" sz="2600" dirty="0" smtClean="0"/>
              <a:t>yper</a:t>
            </a:r>
            <a:r>
              <a:rPr lang="en-US" sz="2600" b="1" u="sng" dirty="0" smtClean="0"/>
              <a:t>t</a:t>
            </a:r>
            <a:r>
              <a:rPr lang="en-US" sz="2600" dirty="0" smtClean="0"/>
              <a:t>ext </a:t>
            </a:r>
            <a:r>
              <a:rPr lang="en-US" sz="2600" b="1" u="sng" dirty="0"/>
              <a:t>M</a:t>
            </a:r>
            <a:r>
              <a:rPr lang="en-US" sz="2600" dirty="0"/>
              <a:t>arkup </a:t>
            </a:r>
            <a:r>
              <a:rPr lang="en-US" sz="2600" b="1" u="sng" dirty="0" smtClean="0"/>
              <a:t>L</a:t>
            </a:r>
            <a:r>
              <a:rPr lang="en-US" sz="2600" dirty="0" smtClean="0"/>
              <a:t>anguage”.</a:t>
            </a:r>
            <a:br>
              <a:rPr lang="en-US" sz="2600" dirty="0" smtClean="0"/>
            </a:br>
            <a:r>
              <a:rPr lang="en-US" sz="2600" dirty="0" smtClean="0"/>
              <a:t>It’s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esponsible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a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page’s content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structure.</a:t>
            </a:r>
            <a:endParaRPr lang="en-US" altLang="en" sz="2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altLang="en" sz="2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altLang="en" sz="26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sz="26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r>
              <a:rPr lang="en-US" sz="2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building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blocks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</a:t>
            </a:r>
            <a:r>
              <a:rPr lang="en-US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pages.</a:t>
            </a:r>
            <a: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altLang="en" sz="26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1981199"/>
            <a:ext cx="6781800" cy="33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13383</TotalTime>
  <Words>1286</Words>
  <Application>Microsoft Macintosh PowerPoint</Application>
  <PresentationFormat>On-screen Show (4:3)</PresentationFormat>
  <Paragraphs>204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Mangal</vt:lpstr>
      <vt:lpstr>Roboto</vt:lpstr>
      <vt:lpstr>Arial</vt:lpstr>
      <vt:lpstr>1_Unbranded</vt:lpstr>
      <vt:lpstr>&lt;html&gt; - Starting Fresh</vt:lpstr>
      <vt:lpstr>What is the Web?</vt:lpstr>
      <vt:lpstr>What is the Web?</vt:lpstr>
      <vt:lpstr>What is the Web?</vt:lpstr>
      <vt:lpstr>What is the Web?</vt:lpstr>
      <vt:lpstr>The Web - Discuss</vt:lpstr>
      <vt:lpstr>The Core Three Front-End Web Technologies</vt:lpstr>
      <vt:lpstr>&lt;title&gt; Intro to HTML &lt;/title&gt;</vt:lpstr>
      <vt:lpstr>HTML</vt:lpstr>
      <vt:lpstr>HTML</vt:lpstr>
      <vt:lpstr>HTML Syntax (Basic)</vt:lpstr>
      <vt:lpstr>HTML Syntax (with Attribute)</vt:lpstr>
      <vt:lpstr>Tricky Tags (Self-Closing)</vt:lpstr>
      <vt:lpstr>CSS</vt:lpstr>
      <vt:lpstr>CSS</vt:lpstr>
      <vt:lpstr>CSS Syntax</vt:lpstr>
      <vt:lpstr>JavaScript</vt:lpstr>
      <vt:lpstr>JavaScript</vt:lpstr>
      <vt:lpstr>Over The Next Few Weeks…</vt:lpstr>
      <vt:lpstr>All the Technologies!</vt:lpstr>
      <vt:lpstr>Why Do We Need All This?</vt:lpstr>
      <vt:lpstr>To Visualize Cats!</vt:lpstr>
      <vt:lpstr>Visualizations (e.g. D3)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1697</cp:revision>
  <cp:lastPrinted>2016-01-30T16:23:56Z</cp:lastPrinted>
  <dcterms:created xsi:type="dcterms:W3CDTF">2015-01-20T17:19:00Z</dcterms:created>
  <dcterms:modified xsi:type="dcterms:W3CDTF">2017-09-21T19:50:09Z</dcterms:modified>
</cp:coreProperties>
</file>